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6"/>
  </p:notesMasterIdLst>
  <p:handoutMasterIdLst>
    <p:handoutMasterId r:id="rId217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1116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66" r:id="rId73"/>
    <p:sldId id="1106" r:id="rId74"/>
    <p:sldId id="1109" r:id="rId75"/>
    <p:sldId id="1108" r:id="rId76"/>
    <p:sldId id="1107" r:id="rId77"/>
    <p:sldId id="869" r:id="rId78"/>
    <p:sldId id="870" r:id="rId79"/>
    <p:sldId id="871" r:id="rId80"/>
    <p:sldId id="872" r:id="rId81"/>
    <p:sldId id="873" r:id="rId82"/>
    <p:sldId id="874" r:id="rId83"/>
    <p:sldId id="875" r:id="rId84"/>
    <p:sldId id="876" r:id="rId85"/>
    <p:sldId id="877" r:id="rId86"/>
    <p:sldId id="878" r:id="rId87"/>
    <p:sldId id="879" r:id="rId88"/>
    <p:sldId id="880" r:id="rId89"/>
    <p:sldId id="895" r:id="rId90"/>
    <p:sldId id="896" r:id="rId91"/>
    <p:sldId id="1104" r:id="rId92"/>
    <p:sldId id="1105" r:id="rId93"/>
    <p:sldId id="897" r:id="rId94"/>
    <p:sldId id="900" r:id="rId95"/>
    <p:sldId id="901" r:id="rId96"/>
    <p:sldId id="902" r:id="rId97"/>
    <p:sldId id="903" r:id="rId98"/>
    <p:sldId id="904" r:id="rId99"/>
    <p:sldId id="905" r:id="rId100"/>
    <p:sldId id="899" r:id="rId101"/>
    <p:sldId id="898" r:id="rId102"/>
    <p:sldId id="906" r:id="rId103"/>
    <p:sldId id="1110" r:id="rId104"/>
    <p:sldId id="1111" r:id="rId105"/>
    <p:sldId id="1112" r:id="rId106"/>
    <p:sldId id="1113" r:id="rId107"/>
    <p:sldId id="1114" r:id="rId108"/>
    <p:sldId id="1115" r:id="rId109"/>
    <p:sldId id="957" r:id="rId110"/>
    <p:sldId id="978" r:id="rId111"/>
    <p:sldId id="979" r:id="rId112"/>
    <p:sldId id="980" r:id="rId113"/>
    <p:sldId id="981" r:id="rId114"/>
    <p:sldId id="982" r:id="rId115"/>
    <p:sldId id="983" r:id="rId116"/>
    <p:sldId id="984" r:id="rId117"/>
    <p:sldId id="985" r:id="rId118"/>
    <p:sldId id="986" r:id="rId119"/>
    <p:sldId id="1117" r:id="rId120"/>
    <p:sldId id="1004" r:id="rId121"/>
    <p:sldId id="991" r:id="rId122"/>
    <p:sldId id="1008" r:id="rId123"/>
    <p:sldId id="1009" r:id="rId124"/>
    <p:sldId id="1010" r:id="rId125"/>
    <p:sldId id="1011" r:id="rId126"/>
    <p:sldId id="1015" r:id="rId127"/>
    <p:sldId id="1016" r:id="rId128"/>
    <p:sldId id="1017" r:id="rId129"/>
    <p:sldId id="1018" r:id="rId130"/>
    <p:sldId id="1019" r:id="rId131"/>
    <p:sldId id="1022" r:id="rId132"/>
    <p:sldId id="1023" r:id="rId133"/>
    <p:sldId id="1024" r:id="rId134"/>
    <p:sldId id="1025" r:id="rId135"/>
    <p:sldId id="1026" r:id="rId136"/>
    <p:sldId id="1027" r:id="rId137"/>
    <p:sldId id="1030" r:id="rId138"/>
    <p:sldId id="1031" r:id="rId139"/>
    <p:sldId id="1032" r:id="rId140"/>
    <p:sldId id="1035" r:id="rId141"/>
    <p:sldId id="1036" r:id="rId142"/>
    <p:sldId id="1037" r:id="rId143"/>
    <p:sldId id="1038" r:id="rId144"/>
    <p:sldId id="1041" r:id="rId145"/>
    <p:sldId id="1042" r:id="rId146"/>
    <p:sldId id="1043" r:id="rId147"/>
    <p:sldId id="1046" r:id="rId148"/>
    <p:sldId id="1047" r:id="rId149"/>
    <p:sldId id="1048" r:id="rId150"/>
    <p:sldId id="1049" r:id="rId151"/>
    <p:sldId id="1052" r:id="rId152"/>
    <p:sldId id="1053" r:id="rId153"/>
    <p:sldId id="1054" r:id="rId154"/>
    <p:sldId id="1055" r:id="rId155"/>
    <p:sldId id="1056" r:id="rId156"/>
    <p:sldId id="1057" r:id="rId157"/>
    <p:sldId id="1060" r:id="rId158"/>
    <p:sldId id="1061" r:id="rId159"/>
    <p:sldId id="1062" r:id="rId160"/>
    <p:sldId id="1063" r:id="rId161"/>
    <p:sldId id="1064" r:id="rId162"/>
    <p:sldId id="1065" r:id="rId163"/>
    <p:sldId id="1066" r:id="rId164"/>
    <p:sldId id="1069" r:id="rId165"/>
    <p:sldId id="1070" r:id="rId166"/>
    <p:sldId id="1071" r:id="rId167"/>
    <p:sldId id="1072" r:id="rId168"/>
    <p:sldId id="1073" r:id="rId169"/>
    <p:sldId id="1076" r:id="rId170"/>
    <p:sldId id="1077" r:id="rId171"/>
    <p:sldId id="1078" r:id="rId172"/>
    <p:sldId id="1079" r:id="rId173"/>
    <p:sldId id="1082" r:id="rId174"/>
    <p:sldId id="1083" r:id="rId175"/>
    <p:sldId id="1084" r:id="rId176"/>
    <p:sldId id="1085" r:id="rId177"/>
    <p:sldId id="1088" r:id="rId178"/>
    <p:sldId id="1089" r:id="rId179"/>
    <p:sldId id="1090" r:id="rId180"/>
    <p:sldId id="1091" r:id="rId181"/>
    <p:sldId id="1092" r:id="rId182"/>
    <p:sldId id="829" r:id="rId183"/>
    <p:sldId id="830" r:id="rId184"/>
    <p:sldId id="833" r:id="rId185"/>
    <p:sldId id="834" r:id="rId186"/>
    <p:sldId id="835" r:id="rId187"/>
    <p:sldId id="836" r:id="rId188"/>
    <p:sldId id="888" r:id="rId189"/>
    <p:sldId id="887" r:id="rId190"/>
    <p:sldId id="837" r:id="rId191"/>
    <p:sldId id="842" r:id="rId192"/>
    <p:sldId id="841" r:id="rId193"/>
    <p:sldId id="838" r:id="rId194"/>
    <p:sldId id="839" r:id="rId195"/>
    <p:sldId id="840" r:id="rId196"/>
    <p:sldId id="853" r:id="rId197"/>
    <p:sldId id="854" r:id="rId198"/>
    <p:sldId id="1093" r:id="rId199"/>
    <p:sldId id="1094" r:id="rId200"/>
    <p:sldId id="1095" r:id="rId201"/>
    <p:sldId id="1096" r:id="rId202"/>
    <p:sldId id="1097" r:id="rId203"/>
    <p:sldId id="1098" r:id="rId204"/>
    <p:sldId id="1099" r:id="rId205"/>
    <p:sldId id="1100" r:id="rId206"/>
    <p:sldId id="1101" r:id="rId207"/>
    <p:sldId id="1102" r:id="rId208"/>
    <p:sldId id="1103" r:id="rId209"/>
    <p:sldId id="805" r:id="rId210"/>
    <p:sldId id="288" r:id="rId211"/>
    <p:sldId id="267" r:id="rId212"/>
    <p:sldId id="806" r:id="rId213"/>
    <p:sldId id="279" r:id="rId214"/>
    <p:sldId id="266" r:id="rId215"/>
  </p:sldIdLst>
  <p:sldSz cx="12192000" cy="6858000"/>
  <p:notesSz cx="6858000" cy="9144000"/>
  <p:embeddedFontLst>
    <p:embeddedFont>
      <p:font typeface="Roboto" panose="02000000000000000000" pitchFamily="2" charset="0"/>
      <p:regular r:id="rId218"/>
      <p:bold r:id="rId219"/>
      <p:italic r:id="rId220"/>
      <p:boldItalic r:id="rId221"/>
    </p:embeddedFont>
    <p:embeddedFont>
      <p:font typeface="Roboto Light" panose="02000000000000000000" pitchFamily="2" charset="0"/>
      <p:regular r:id="rId222"/>
      <p:italic r:id="rId223"/>
    </p:embeddedFont>
    <p:embeddedFont>
      <p:font typeface="Roboto Slab" pitchFamily="2" charset="0"/>
      <p:regular r:id="rId224"/>
      <p:bold r:id="rId225"/>
      <p:italic r:id="rId226"/>
      <p:boldItalic r:id="rId227"/>
    </p:embeddedFont>
    <p:embeddedFont>
      <p:font typeface="Roboto Thin" panose="02000000000000000000" pitchFamily="2" charset="0"/>
      <p:regular r:id="rId228"/>
      <p:italic r:id="rId22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5"/>
            <p14:sldId id="1066"/>
            <p14:sldId id="1069"/>
            <p14:sldId id="1070"/>
            <p14:sldId id="1071"/>
            <p14:sldId id="1072"/>
            <p14:sldId id="1073"/>
            <p14:sldId id="1076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Zakończenie" id="{6B14623D-6195-42EC-A525-C55C54982827}">
          <p14:sldIdLst>
            <p14:sldId id="805"/>
            <p14:sldId id="288"/>
            <p14:sldId id="267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 varScale="1">
        <p:scale>
          <a:sx n="85" d="100"/>
          <a:sy n="85" d="100"/>
        </p:scale>
        <p:origin x="336" y="6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9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10.fntdata"/><Relationship Id="rId201" Type="http://schemas.openxmlformats.org/officeDocument/2006/relationships/slide" Target="slides/slide184.xml"/><Relationship Id="rId222" Type="http://schemas.openxmlformats.org/officeDocument/2006/relationships/font" Target="fonts/font5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3" Type="http://schemas.openxmlformats.org/officeDocument/2006/relationships/theme" Target="theme/theme1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6.fntdata"/><Relationship Id="rId228" Type="http://schemas.openxmlformats.org/officeDocument/2006/relationships/font" Target="fonts/font11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font" Target="fonts/font1.fntdata"/><Relationship Id="rId234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font" Target="fonts/font12.fntdata"/><Relationship Id="rId19" Type="http://schemas.openxmlformats.org/officeDocument/2006/relationships/slide" Target="slides/slide2.xml"/><Relationship Id="rId224" Type="http://schemas.openxmlformats.org/officeDocument/2006/relationships/font" Target="fonts/font7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0" Type="http://schemas.openxmlformats.org/officeDocument/2006/relationships/commentAuthors" Target="commentAuthor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3.fntdata"/><Relationship Id="rId225" Type="http://schemas.openxmlformats.org/officeDocument/2006/relationships/font" Target="fonts/font8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slide" Target="slides/slide198.xml"/><Relationship Id="rId26" Type="http://schemas.openxmlformats.org/officeDocument/2006/relationships/slide" Target="slides/slide9.xml"/><Relationship Id="rId231" Type="http://schemas.openxmlformats.org/officeDocument/2006/relationships/presProps" Target="presProps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4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19.09.2024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2.jpg"/><Relationship Id="rId4" Type="http://schemas.openxmlformats.org/officeDocument/2006/relationships/hyperlink" Target="mailto:mail.szkolenia@comarch.pl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5" y="1924352"/>
            <a:ext cx="4524829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7" y="1975184"/>
            <a:ext cx="5075386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lvl="1" algn="just"/>
            <a:r>
              <a:rPr lang="pl-PL" dirty="0"/>
              <a:t>Struktura Series:</a:t>
            </a:r>
          </a:p>
          <a:p>
            <a:pPr lvl="2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lvl="1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2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3" y="2309888"/>
            <a:ext cx="10314293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r>
              <a:rPr lang="pl-PL" dirty="0"/>
              <a:t>Pliki są dostępne na GitHub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29" y="3826240"/>
            <a:ext cx="9751942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6" y="2183022"/>
            <a:ext cx="11097047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4. 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800100" lvl="2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1257300" lvl="3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shape</a:t>
            </a:r>
            <a:r>
              <a:rPr lang="pl-PL" dirty="0">
                <a:solidFill>
                  <a:schemeClr val="bg2"/>
                </a:solidFill>
              </a:rPr>
              <a:t> zwraca krotkę reprezentującą liczbę wierszy i kolumn w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37" y="3071921"/>
            <a:ext cx="6483925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index:</a:t>
            </a:r>
          </a:p>
          <a:p>
            <a:pPr lvl="1"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26" y="2973119"/>
            <a:ext cx="9760547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9" y="2999597"/>
            <a:ext cx="8810742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8" y="3429000"/>
            <a:ext cx="779336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</a:t>
            </a:r>
            <a:r>
              <a:rPr lang="pl-PL" dirty="0" err="1"/>
              <a:t>DataFrame</a:t>
            </a:r>
            <a:r>
              <a:rPr lang="pl-PL" dirty="0"/>
              <a:t>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8" y="3477608"/>
            <a:ext cx="7038944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info()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info() wyświetla podstawowe informacje o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10" y="3126898"/>
            <a:ext cx="7239379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</a:t>
            </a:r>
            <a:r>
              <a:rPr lang="pl-PL" dirty="0" err="1"/>
              <a:t>DataFrame</a:t>
            </a:r>
            <a:r>
              <a:rPr lang="pl-PL" dirty="0"/>
              <a:t>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3" y="3429000"/>
            <a:ext cx="7670954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48" y="3429000"/>
            <a:ext cx="82857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07" y="2769424"/>
            <a:ext cx="8299586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7" y="2365141"/>
            <a:ext cx="7679765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8" y="2132856"/>
            <a:ext cx="7749224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- Różne Podejścia do Radzenia Sobie z Nimi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3" y="2780928"/>
            <a:ext cx="6611473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lvl="1"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8" y="2686417"/>
            <a:ext cx="9661895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7. 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8. 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Wykrywanie Wartości Odstających: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08" y="2060848"/>
            <a:ext cx="561458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5" y="2356076"/>
            <a:ext cx="9767290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9. 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41" y="2265684"/>
            <a:ext cx="8416518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6" y="2348880"/>
            <a:ext cx="106130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D346265-620B-64B3-1CE4-9A1EC53B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2384459"/>
            <a:ext cx="10791138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10. 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474E780-37B0-885F-3CD8-70E580B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78" y="2064510"/>
            <a:ext cx="907784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9" y="2536872"/>
            <a:ext cx="10937301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764F788-8390-B74C-D534-8ADF2440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41" y="2540683"/>
            <a:ext cx="9676917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8" y="2443713"/>
            <a:ext cx="11097043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BD9F8F-BAB2-0965-DBBF-94F8978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8" y="2564904"/>
            <a:ext cx="1124516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11. 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D009C86-9215-0488-811D-3DDEFED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66" y="2547260"/>
            <a:ext cx="9898868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3240DAE-FB86-400F-3797-4BE5EB7E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01" y="2710594"/>
            <a:ext cx="9700798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8238C21-4B13-4CA9-9AEF-68AE637D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B2F2-F5C2-43BD-9850-A27EBCD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D9DFA9-51C1-0FED-E706-FBB63297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A3159-3A2B-D910-3914-14A3E2F8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Uzupełnianie Wartości Brakujących: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CC23D1-D263-CCA7-6901-A5358EF2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7" y="2278546"/>
            <a:ext cx="11915806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7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CCE4-1D67-A23F-D01B-8699B2C6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F6E6679-5585-0975-6D28-FC8F6A39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1573E38-AD8A-FE4F-EE2E-850848D1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CCC9F-A426-9EA5-7175-D8D3C469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3" y="2338821"/>
            <a:ext cx="11715653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20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12. 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29" y="2254642"/>
            <a:ext cx="8997541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DD0A715-CF96-5054-5DC2-78B175B4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7" y="2384459"/>
            <a:ext cx="1061788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A0C8926-262F-3AE3-583D-707C1D9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3" y="2312063"/>
            <a:ext cx="9931973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890D5-A2F6-11D0-17E2-43982F90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CDA5650-3F7E-5AEF-3EAA-E8DDC774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7AC43A3-5980-EFB3-C17D-1E3D9A1E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13. 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Łączenie danych to proces łączenia dwóch lub więcej </a:t>
            </a:r>
            <a:r>
              <a:rPr lang="pl-PL" dirty="0" err="1">
                <a:solidFill>
                  <a:schemeClr val="bg2"/>
                </a:solidFill>
              </a:rPr>
              <a:t>DataFrame'ów</a:t>
            </a:r>
            <a:r>
              <a:rPr lang="pl-PL" dirty="0">
                <a:solidFill>
                  <a:schemeClr val="bg2"/>
                </a:solidFill>
              </a:rPr>
              <a:t> w celu utworzenia jednego </a:t>
            </a:r>
            <a:r>
              <a:rPr lang="pl-PL" dirty="0" err="1">
                <a:solidFill>
                  <a:schemeClr val="bg2"/>
                </a:solidFill>
              </a:rPr>
              <a:t>DataFrame'u</a:t>
            </a:r>
            <a:r>
              <a:rPr lang="pl-PL" dirty="0">
                <a:solidFill>
                  <a:schemeClr val="bg2"/>
                </a:solidFill>
              </a:rPr>
              <a:t> na podstawie wspólnych kolumn lub indeksów.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do łączenia danych używamy funkcji </a:t>
            </a:r>
            <a:r>
              <a:rPr lang="pl-PL" dirty="0" err="1">
                <a:solidFill>
                  <a:schemeClr val="bg2"/>
                </a:solidFill>
              </a:rPr>
              <a:t>merge</a:t>
            </a:r>
            <a:r>
              <a:rPr lang="pl-PL" dirty="0">
                <a:solidFill>
                  <a:schemeClr val="bg2"/>
                </a:solidFill>
              </a:rPr>
              <a:t> lub </a:t>
            </a:r>
            <a:r>
              <a:rPr lang="pl-PL" dirty="0" err="1">
                <a:solidFill>
                  <a:schemeClr val="bg2"/>
                </a:solidFill>
              </a:rPr>
              <a:t>concat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15A3B91-ED57-9B2E-614D-A39F4AC9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20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F87C04-2A8D-7FFB-F46A-8E34C65D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82" y="2083953"/>
            <a:ext cx="830263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82" y="2564904"/>
            <a:ext cx="96298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9001151-6892-1819-A1E2-B4C1BC6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8" y="2279869"/>
            <a:ext cx="10466644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14. 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69BC69-1F37-3533-7619-B6D97BF6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68" y="2414287"/>
            <a:ext cx="7768063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30" y="2272831"/>
            <a:ext cx="10209139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6A632E9-CFF4-67D0-1BF2-5B5806A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0" y="1995506"/>
            <a:ext cx="689852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455407"/>
            <a:ext cx="6408712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2" y="1883115"/>
            <a:ext cx="6363235" cy="42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83" y="2012119"/>
            <a:ext cx="5945234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9" y="2669263"/>
            <a:ext cx="8398321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215302"/>
            <a:ext cx="10829924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07" y="2053441"/>
            <a:ext cx="10299386" cy="40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4. 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268760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06" y="2060848"/>
            <a:ext cx="986398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C2F1F4-1FF0-B43A-5527-D2896039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1" y="1793429"/>
            <a:ext cx="1008112" cy="1008112"/>
          </a:xfrm>
        </p:spPr>
      </p:pic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pl-PL" dirty="0" err="1">
                <a:solidFill>
                  <a:schemeClr val="bg1"/>
                </a:solidFill>
              </a:rPr>
              <a:t>Wstęp</a:t>
            </a:r>
            <a:r>
              <a:rPr lang="en-US" altLang="pl-PL" dirty="0">
                <a:solidFill>
                  <a:schemeClr val="bg1"/>
                </a:solidFill>
              </a:rPr>
              <a:t> do Machine Learning </a:t>
            </a:r>
            <a:r>
              <a:rPr lang="en-US" altLang="pl-PL" dirty="0" err="1">
                <a:solidFill>
                  <a:schemeClr val="bg1"/>
                </a:solidFill>
              </a:rPr>
              <a:t>i</a:t>
            </a:r>
            <a:r>
              <a:rPr lang="en-US" altLang="pl-PL" dirty="0">
                <a:solidFill>
                  <a:schemeClr val="bg1"/>
                </a:solidFill>
              </a:rPr>
              <a:t> Deep Learning w </a:t>
            </a:r>
            <a:r>
              <a:rPr lang="en-US" altLang="pl-PL" dirty="0" err="1">
                <a:solidFill>
                  <a:schemeClr val="bg1"/>
                </a:solidFill>
              </a:rPr>
              <a:t>języku</a:t>
            </a:r>
            <a:r>
              <a:rPr lang="en-US" altLang="pl-PL" dirty="0">
                <a:solidFill>
                  <a:schemeClr val="bg1"/>
                </a:solidFill>
              </a:rPr>
              <a:t> Python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Wstęp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do Machine Learning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Deep Learning w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języku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Python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https://www.comarch.pl/szkolenia/programowanie/python/wstep-do-machine-learning-i-deep-learning/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Machine Learning z użyciem języka </a:t>
            </a:r>
            <a:r>
              <a:rPr lang="pl-PL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Python</a:t>
            </a:r>
            <a:r>
              <a:rPr lang="pl-PL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Zagadnienia zaawansowane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https://www.comarch.pl/szkolenia/programowanie/python/machine-learning-z-uzyciem-jezyka-python/</a:t>
            </a:r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Źródła z wykorzystaniem których została stworzona niniejsza prezentacja: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https://www.kaggle.com/ - zbiory danych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AUTOMATYZACJA NUDNYCH ZADAŃ Z PYTHONEM: Nauka programowania,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PROGRAMOWANIE W PYTHONIE DLA ŚREDNIO ZAAWANSOWANY: Najlepsze praktyki tworzenia czystego kodu, </a:t>
            </a:r>
            <a:r>
              <a:rPr lang="pl-PL" altLang="pl-PL" dirty="0" err="1">
                <a:solidFill>
                  <a:schemeClr val="bg1"/>
                </a:solidFill>
              </a:rPr>
              <a:t>Sweigart</a:t>
            </a:r>
            <a:r>
              <a:rPr lang="pl-PL" altLang="pl-PL" dirty="0">
                <a:solidFill>
                  <a:schemeClr val="bg1"/>
                </a:solidFill>
              </a:rPr>
              <a:t> Al.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https://www.python.org/dev/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https://www.geeksforgeeks.org/python-programming-language/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https://www.w3schools.com/python/python_intro.asp</a:t>
            </a:r>
          </a:p>
          <a:p>
            <a:pPr lvl="1">
              <a:defRPr/>
            </a:pPr>
            <a:endParaRPr lang="pl-PL" altLang="pl-PL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Dalsza ścieżka kształcenia</a:t>
            </a: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W głównej mierze można skupić się na darmowych rozwiązaniach aby pogłębiać wiedzę.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Sololearn</a:t>
            </a:r>
            <a:r>
              <a:rPr lang="pl-PL" altLang="pl-PL" dirty="0">
                <a:solidFill>
                  <a:schemeClr val="bg1"/>
                </a:solidFill>
              </a:rPr>
              <a:t> – interesująca platforma do zdobywania wiedzy 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Udemy</a:t>
            </a:r>
            <a:endParaRPr lang="pl-PL" altLang="pl-PL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pl-PL" altLang="pl-PL" dirty="0">
                <a:solidFill>
                  <a:schemeClr val="bg1"/>
                </a:solidFill>
              </a:rPr>
              <a:t>Coursera</a:t>
            </a:r>
          </a:p>
          <a:p>
            <a:pPr lvl="1">
              <a:defRPr/>
            </a:pPr>
            <a:r>
              <a:rPr lang="pl-PL" altLang="pl-PL" dirty="0" err="1">
                <a:solidFill>
                  <a:schemeClr val="bg1"/>
                </a:solidFill>
              </a:rPr>
              <a:t>Comarch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l-PL" dirty="0"/>
              <a:t>1. 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Średnia arytmetyczna to suma wszystkich liczb podzielona przez ich ilość.</a:t>
            </a:r>
          </a:p>
          <a:p>
            <a:pPr lvl="1" algn="just"/>
            <a:r>
              <a:rPr lang="pl-PL" dirty="0"/>
              <a:t>Wzór: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Mediana:</a:t>
            </a:r>
          </a:p>
          <a:p>
            <a:pPr lvl="1" algn="just"/>
            <a:r>
              <a:rPr lang="pl-PL" dirty="0"/>
              <a:t>Mediana to środkowa wartość w uporządkowanym zbiorze danych.</a:t>
            </a:r>
          </a:p>
          <a:p>
            <a:pPr lvl="2" algn="just"/>
            <a:r>
              <a:rPr lang="pl-PL" dirty="0"/>
              <a:t>W przypadku nieparzystej liczby elementów, mediana to wartość środkowa.</a:t>
            </a:r>
          </a:p>
          <a:p>
            <a:pPr lvl="2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4FAD6B-21DB-9127-88D8-F6D275E5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523400"/>
            <a:ext cx="2808312" cy="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Dominanta: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Odchylenie standardowe:</a:t>
            </a:r>
          </a:p>
          <a:p>
            <a:pPr lvl="1" algn="just"/>
            <a:r>
              <a:rPr lang="pl-PL" dirty="0"/>
              <a:t>Odchylenie standardowe mierzy, jak bardzo dane różnią się od średniej arytmetycznej.</a:t>
            </a:r>
          </a:p>
          <a:p>
            <a:pPr lvl="1" algn="just"/>
            <a:r>
              <a:rPr lang="pl-PL" dirty="0"/>
              <a:t>Im większe odchylenie standardowe, tym większa zmienność danych</a:t>
            </a:r>
          </a:p>
          <a:p>
            <a:pPr lvl="1" algn="just"/>
            <a:r>
              <a:rPr lang="pl-PL" dirty="0"/>
              <a:t>Wzór: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FC757C-2432-4C23-7EAE-B6CE342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645024"/>
            <a:ext cx="3528392" cy="10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6.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lvl="2"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Średnia arytmetyczna: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48C0449-A22A-5C3B-097C-7419E5F4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715" y="3007203"/>
            <a:ext cx="2247900" cy="46009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B384EF-9632-BCB1-086E-F9A350B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509120"/>
            <a:ext cx="3744416" cy="5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1: Średnia arytmetyczna, Mediana, Dominanta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581128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52" y="1843573"/>
            <a:ext cx="5227095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34" y="4023527"/>
            <a:ext cx="4549533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2: Odchylenie Standardowe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58" y="4415153"/>
            <a:ext cx="7804283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86" y="2708920"/>
            <a:ext cx="6831427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3: Rozstęp, </a:t>
            </a:r>
            <a:r>
              <a:rPr lang="pl-PL" dirty="0" err="1"/>
              <a:t>Kwartyle</a:t>
            </a:r>
            <a:endParaRPr lang="pl-PL" dirty="0"/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Zadanie:</a:t>
            </a:r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86" y="4172471"/>
            <a:ext cx="9961028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Rozwiązanie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251" y="2099023"/>
            <a:ext cx="4533498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Rozstęp: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lvl="1"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lvl="1" algn="just"/>
            <a:r>
              <a:rPr lang="pl-PL" dirty="0"/>
              <a:t>Parametr n=4 oznacza, że dzielimy zbiór na 4 równoliczne części.</a:t>
            </a:r>
          </a:p>
          <a:p>
            <a:pPr lvl="1"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4" y="5013176"/>
            <a:ext cx="869781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3" y="4077072"/>
            <a:ext cx="10437373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4" y="2325270"/>
            <a:ext cx="10964591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Rozkład Jednostajny: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Rozkład Normalny (Gaussowski):</a:t>
            </a:r>
          </a:p>
          <a:p>
            <a:pPr lvl="1" algn="just"/>
            <a:r>
              <a:rPr lang="pl-PL" dirty="0"/>
              <a:t>Rozkład normalny jest najczęściej spotykanym rozkładem w statystyce.</a:t>
            </a:r>
          </a:p>
          <a:p>
            <a:pPr lvl="1"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lvl="1" algn="just"/>
            <a:r>
              <a:rPr lang="pl-PL" dirty="0"/>
              <a:t>Posiada dwie ważne miary:</a:t>
            </a:r>
          </a:p>
          <a:p>
            <a:pPr lvl="2" algn="just"/>
            <a:r>
              <a:rPr lang="pl-PL" dirty="0"/>
              <a:t>średnią  </a:t>
            </a:r>
          </a:p>
          <a:p>
            <a:pPr lvl="2" algn="just"/>
            <a:r>
              <a:rPr lang="pl-PL" dirty="0"/>
              <a:t>odchylenie standardowe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FC5000B-DF15-9633-8343-66FD6099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17032"/>
            <a:ext cx="413596" cy="37683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F8D8E33-94BC-6F6C-C7A4-835E7C63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221088"/>
            <a:ext cx="506034" cy="3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3. Rozkład Skośny: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4. 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Rozkład Dwumodalny: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1. </a:t>
            </a:r>
            <a:r>
              <a:rPr lang="pl-PL" dirty="0" err="1"/>
              <a:t>np.random.uniform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2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2" algn="just"/>
            <a:r>
              <a:rPr lang="pl-PL" dirty="0"/>
              <a:t>high: Górny zakres wartości.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2. </a:t>
            </a:r>
            <a:r>
              <a:rPr lang="pl-PL" dirty="0" err="1"/>
              <a:t>np.random.normal</a:t>
            </a:r>
            <a:r>
              <a:rPr lang="pl-PL" dirty="0"/>
              <a:t>()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dirty="0"/>
              <a:t>3. </a:t>
            </a:r>
            <a:r>
              <a:rPr lang="pl-PL" dirty="0" err="1"/>
              <a:t>np.random.gamma</a:t>
            </a:r>
            <a:r>
              <a:rPr lang="pl-PL" dirty="0"/>
              <a:t>()</a:t>
            </a:r>
          </a:p>
          <a:p>
            <a:pPr lvl="1"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2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2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2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46" y="2236876"/>
            <a:ext cx="7380708" cy="38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1: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32" y="2471320"/>
            <a:ext cx="8060135" cy="2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2: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84" y="2573424"/>
            <a:ext cx="8100232" cy="24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3: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78" y="2223491"/>
            <a:ext cx="7533044" cy="2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 4: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8" y="2689638"/>
            <a:ext cx="8805303" cy="21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30" y="4325059"/>
            <a:ext cx="4647939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4E98B3F-02D3-5AC7-BAEE-37270778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02" y="4424826"/>
            <a:ext cx="5907396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C609E1-A603-5E4D-30C9-154507E4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53" y="3789040"/>
            <a:ext cx="6464894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E36E021-4834-65DB-C264-079E3D8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6" y="3789040"/>
            <a:ext cx="6232647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1. 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F93C869-C187-7D46-11DD-5A1F2B23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41" y="3789040"/>
            <a:ext cx="4537317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600200" lvl="4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95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753" y="3066903"/>
            <a:ext cx="512197" cy="51219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B8813F6-FB75-AD41-747B-14C1A036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13" y="4700340"/>
            <a:ext cx="8619774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Pozwala na pobieranie fragmentów listy lub napisu.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53EBB81-499E-C4C5-BB23-40320310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24" y="4899182"/>
            <a:ext cx="8084152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2. 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94011C7-7370-4BBF-6F9F-9D83CC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7" y="3382815"/>
            <a:ext cx="4201246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3. 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Definiowanie Funkcji: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E068F67-BE22-0093-FC58-F2BCA831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34" y="3789040"/>
            <a:ext cx="3834932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Funkcja Anonimowa (Lambda):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7" y="2348880"/>
            <a:ext cx="4157945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4. List </a:t>
            </a:r>
            <a:r>
              <a:rPr lang="pl-PL" dirty="0" err="1"/>
              <a:t>Comprehension</a:t>
            </a:r>
            <a:endParaRPr lang="pl-PL" dirty="0"/>
          </a:p>
          <a:p>
            <a:pPr marL="800100" lvl="2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1257300" lvl="4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A69174-9110-0A4E-BEC7-C0030CE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6" y="3789040"/>
            <a:ext cx="539394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5. Wybrane Funkcje Wbudowane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Data i Czas:</a:t>
            </a:r>
          </a:p>
          <a:p>
            <a:pPr lvl="2" algn="just"/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1371600" lvl="3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matematyczne: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29D98A-A3B0-E82B-063A-562A327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636912"/>
            <a:ext cx="7560840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A625C95-B91C-7D2F-CF51-2AA6B2E8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916832"/>
            <a:ext cx="653852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lvl="1" algn="just"/>
            <a:r>
              <a:rPr lang="pl-PL" dirty="0"/>
              <a:t>Funkcje statystyczne: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2A975D-36B0-9067-AEE8-8EBD0DE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79" y="2636912"/>
            <a:ext cx="874978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5. Wybrane Funkcje Wbudowane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1257300" lvl="4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DE33B6-5EA8-A3AC-C290-F7DECD5E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9" y="1916832"/>
            <a:ext cx="810076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B6138E6-C50E-CC1D-EC1A-976AA6AD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5" y="2068978"/>
            <a:ext cx="6381049" cy="34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7CF7A9-A0FD-A603-8BE6-456336B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74" y="2214273"/>
            <a:ext cx="6399051" cy="3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1257300" lvl="4" indent="-342900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9BA79B-4396-6766-10C7-4B95B22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7" y="2847738"/>
            <a:ext cx="4828103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4D6986C-75DB-3BD9-D0F8-E7DAB1D2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06" y="3271288"/>
            <a:ext cx="4352588" cy="28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6. Kontrola Przepływu</a:t>
            </a:r>
          </a:p>
          <a:p>
            <a:pPr marL="800100" lvl="3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1257300" lvl="4" indent="-342900" algn="just"/>
            <a:r>
              <a:rPr lang="pl-PL" dirty="0"/>
              <a:t>Przykład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0861B83-BF6D-EA3C-BC51-72CBF0CE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78" y="3531418"/>
            <a:ext cx="4911444" cy="2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8" y="1772816"/>
            <a:ext cx="7421004" cy="40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37. 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Rozwinięcie tematu: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</p:txBody>
      </p:sp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AF655B3-0040-E959-D426-151B6CE9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21" y="2033945"/>
            <a:ext cx="8617357" cy="3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1. 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82" y="1781140"/>
            <a:ext cx="6225835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39" y="1790618"/>
            <a:ext cx="5438722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84" y="2035656"/>
            <a:ext cx="840163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6118</TotalTime>
  <Words>6791</Words>
  <Application>Microsoft Office PowerPoint</Application>
  <PresentationFormat>Panoramiczny</PresentationFormat>
  <Paragraphs>907</Paragraphs>
  <Slides>198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198</vt:i4>
      </vt:variant>
    </vt:vector>
  </HeadingPairs>
  <TitlesOfParts>
    <vt:vector size="222" baseType="lpstr">
      <vt:lpstr>Söhne</vt:lpstr>
      <vt:lpstr>Roboto Light</vt:lpstr>
      <vt:lpstr>Roboto</vt:lpstr>
      <vt:lpstr>Arial</vt:lpstr>
      <vt:lpstr>Roboto Slab</vt:lpstr>
      <vt:lpstr>Roboto Thin</vt:lpstr>
      <vt:lpstr>Wingdings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99</cp:revision>
  <dcterms:created xsi:type="dcterms:W3CDTF">2023-01-16T07:56:28Z</dcterms:created>
  <dcterms:modified xsi:type="dcterms:W3CDTF">2024-09-19T16:14:56Z</dcterms:modified>
</cp:coreProperties>
</file>